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316" r:id="rId3"/>
    <p:sldId id="267" r:id="rId4"/>
    <p:sldId id="269" r:id="rId5"/>
    <p:sldId id="320" r:id="rId6"/>
    <p:sldId id="314" r:id="rId7"/>
    <p:sldId id="308" r:id="rId8"/>
    <p:sldId id="260" r:id="rId9"/>
    <p:sldId id="261" r:id="rId10"/>
    <p:sldId id="262" r:id="rId11"/>
    <p:sldId id="263" r:id="rId12"/>
    <p:sldId id="259" r:id="rId13"/>
    <p:sldId id="321" r:id="rId14"/>
    <p:sldId id="322" r:id="rId15"/>
    <p:sldId id="265" r:id="rId16"/>
    <p:sldId id="266" r:id="rId1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6679-78A5-440B-A99D-96DB63685069}" type="datetimeFigureOut">
              <a:rPr lang="es-PE" smtClean="0"/>
              <a:t>6/11/2024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6222-368D-41CD-B4BE-9399E8E55B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28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129" y="522515"/>
            <a:ext cx="9875519" cy="1456510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 smtClean="0"/>
              <a:t>UNIDAD DE INVESTIGACIÓN</a:t>
            </a:r>
            <a:r>
              <a:rPr lang="es-PE" sz="4000" b="1" dirty="0"/>
              <a:t/>
            </a:r>
            <a:br>
              <a:rPr lang="es-PE" sz="4000" b="1" dirty="0"/>
            </a:br>
            <a:r>
              <a:rPr lang="es-PE" sz="4000" b="1" dirty="0"/>
              <a:t>DEL IESTP “ARGENTINA” </a:t>
            </a:r>
            <a:r>
              <a:rPr lang="es-PE" sz="4000" b="1" dirty="0" smtClean="0"/>
              <a:t>2024</a:t>
            </a:r>
            <a:endParaRPr lang="es-PE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9185" y="4474028"/>
            <a:ext cx="9875519" cy="1788862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Disposiciones para </a:t>
            </a:r>
            <a:r>
              <a:rPr lang="es-PE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la gestión, </a:t>
            </a:r>
            <a:r>
              <a:rPr lang="es-PE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planeamiento, ejecución, presentación y  sustentación de los T</a:t>
            </a:r>
            <a:r>
              <a:rPr lang="es-PE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rabajos de </a:t>
            </a:r>
            <a:r>
              <a:rPr lang="es-PE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Investigación Aplicada e Innovación Tecnológica y Científica.</a:t>
            </a:r>
            <a:endParaRPr lang="es-PE" sz="28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31" t="2823" r="77904" b="1"/>
          <a:stretch>
            <a:fillRect/>
          </a:stretch>
        </p:blipFill>
        <p:spPr>
          <a:xfrm>
            <a:off x="5303519" y="2534569"/>
            <a:ext cx="2067205" cy="1788862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143" t="23692" r="35163" b="8572"/>
          <a:stretch/>
        </p:blipFill>
        <p:spPr>
          <a:xfrm>
            <a:off x="3462391" y="328773"/>
            <a:ext cx="5681609" cy="6441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515" t="17354" r="32407" b="8795"/>
          <a:stretch/>
        </p:blipFill>
        <p:spPr>
          <a:xfrm>
            <a:off x="1637415" y="265814"/>
            <a:ext cx="4774018" cy="6326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533" t="18089" r="41523" b="13096"/>
          <a:stretch/>
        </p:blipFill>
        <p:spPr>
          <a:xfrm>
            <a:off x="7528687" y="265814"/>
            <a:ext cx="4146699" cy="5082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/>
          <p:cNvSpPr/>
          <p:nvPr/>
        </p:nvSpPr>
        <p:spPr>
          <a:xfrm>
            <a:off x="3054626" y="1293615"/>
            <a:ext cx="6082747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JEFE DE LA UNIDAD DE INVESTIGACIÓN APLICADA E INNOVACIÓN TECNOLÓGICA Y CIENTÍFICA DEL IESTP “ARGENTINA”</a:t>
            </a:r>
            <a:endParaRPr lang="es-PE" sz="1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: esquinas redondeadas 4"/>
          <p:cNvSpPr/>
          <p:nvPr/>
        </p:nvSpPr>
        <p:spPr>
          <a:xfrm>
            <a:off x="1156995" y="2537927"/>
            <a:ext cx="2993910" cy="891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  <a:latin typeface="Arial Black" panose="020B0A04020102020204" pitchFamily="34" charset="0"/>
              </a:rPr>
              <a:t>SUBJEFATURA DE PROPIEDAD INTELECTUAL Y PUBLICACIONES</a:t>
            </a:r>
          </a:p>
        </p:txBody>
      </p:sp>
      <p:sp>
        <p:nvSpPr>
          <p:cNvPr id="6" name="Rectángulo: esquinas redondeadas 5"/>
          <p:cNvSpPr/>
          <p:nvPr/>
        </p:nvSpPr>
        <p:spPr>
          <a:xfrm>
            <a:off x="4597827" y="2584174"/>
            <a:ext cx="3357129" cy="844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200" dirty="0">
                <a:solidFill>
                  <a:schemeClr val="tx1"/>
                </a:solidFill>
                <a:latin typeface="Arial Black" panose="020B0A04020102020204" pitchFamily="34" charset="0"/>
              </a:rPr>
              <a:t>SUBJEFATURA </a:t>
            </a:r>
            <a:r>
              <a:rPr lang="es-PE" sz="12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PROYECTOS E INFORMES DE INVESTIGACIÓN APLICADA E INNOVACIÓN TECNOLÓGICA Y CIENTÍFICA</a:t>
            </a:r>
            <a:endParaRPr lang="es-PE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: esquinas redondeadas 6"/>
          <p:cNvSpPr/>
          <p:nvPr/>
        </p:nvSpPr>
        <p:spPr>
          <a:xfrm>
            <a:off x="8401878" y="2584174"/>
            <a:ext cx="2906824" cy="844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200" dirty="0">
                <a:solidFill>
                  <a:schemeClr val="tx1"/>
                </a:solidFill>
                <a:latin typeface="Arial Black" panose="020B0A04020102020204" pitchFamily="34" charset="0"/>
              </a:rPr>
              <a:t>SUBJEFATURA </a:t>
            </a:r>
            <a:r>
              <a:rPr lang="es-PE" sz="12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COOPERACIÓN TÉCNICA FINANCIERA NACIONAL E INTERNACIONAL DE PRODUCTOS ACADÉMICOS</a:t>
            </a:r>
            <a:endParaRPr lang="es-PE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56995" y="3629567"/>
            <a:ext cx="2345634" cy="2650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b="1" dirty="0">
                <a:solidFill>
                  <a:schemeClr val="tx1"/>
                </a:solidFill>
              </a:rPr>
              <a:t>Conformado por un profesional que registrará, difundirá y velará por la autoría de  las patentes y/o productos tecnológicos y científicos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963068" y="3629568"/>
            <a:ext cx="2345634" cy="2650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PE" sz="1400" b="1" dirty="0">
                <a:solidFill>
                  <a:prstClr val="black"/>
                </a:solidFill>
              </a:rPr>
              <a:t>Conformado por un profesional que gestione las ayudas económicas para solventar los proyectos  e informes de investigación aplicada e innovación tecnológica y científica que se generan en nuestra institución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29878" y="4042307"/>
            <a:ext cx="1510748" cy="844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>
                <a:solidFill>
                  <a:schemeClr val="tx1"/>
                </a:solidFill>
                <a:latin typeface="Arial Black" panose="020B0A04020102020204" pitchFamily="34" charset="0"/>
              </a:rPr>
              <a:t>CONTABILIDAD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507223" y="4042307"/>
            <a:ext cx="1617848" cy="844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>
                <a:solidFill>
                  <a:schemeClr val="tx1"/>
                </a:solidFill>
                <a:latin typeface="Arial Black" panose="020B0A04020102020204" pitchFamily="34" charset="0"/>
              </a:rPr>
              <a:t>ADMINISTRACIÓN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35145" y="4042307"/>
            <a:ext cx="1510748" cy="844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dirty="0">
                <a:solidFill>
                  <a:schemeClr val="tx1"/>
                </a:solidFill>
                <a:latin typeface="Arial Black" panose="020B0A04020102020204" pitchFamily="34" charset="0"/>
              </a:rPr>
              <a:t>COMPUTACIÓN E INFORMATICA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842453" y="5281386"/>
            <a:ext cx="4954018" cy="844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PE" sz="1400" b="1" dirty="0">
                <a:solidFill>
                  <a:prstClr val="black"/>
                </a:solidFill>
              </a:rPr>
              <a:t>Conformado por un profesional que gestionará todo el proceso formativo de los proyectos e informes de investigación aplicada e innovación tecnológica y científica.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634018" y="2129051"/>
            <a:ext cx="7206018" cy="23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4" idx="2"/>
          </p:cNvCxnSpPr>
          <p:nvPr/>
        </p:nvCxnSpPr>
        <p:spPr>
          <a:xfrm>
            <a:off x="6096000" y="1903215"/>
            <a:ext cx="0" cy="680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634018" y="2129051"/>
            <a:ext cx="0" cy="408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597827" y="3739487"/>
            <a:ext cx="0" cy="30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7957231" y="3739487"/>
            <a:ext cx="0" cy="30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248400" y="3429000"/>
            <a:ext cx="0" cy="61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9840036" y="2175298"/>
            <a:ext cx="0" cy="408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587084" y="3716160"/>
            <a:ext cx="3403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616765" y="133974"/>
            <a:ext cx="10322686" cy="81280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ORGANIGRAMA DE LA UNIDAD DE INVESTIGACIÓN APLICADA E INNOVACIÓN TECNOLÓGICA Y CIENTÍFICA DEL IESTP “ARGENTINA”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1818525" y="869643"/>
            <a:ext cx="1017826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es-PE" altLang="es-PE" dirty="0" smtClean="0">
                <a:latin typeface="Arial" panose="020B0604020202020204" pitchFamily="34" charset="0"/>
              </a:rPr>
              <a:t> </a:t>
            </a:r>
            <a:r>
              <a:rPr lang="es-PE" altLang="es-PE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PROYECTO COWORKING</a:t>
            </a:r>
          </a:p>
          <a:p>
            <a:pPr lvl="0">
              <a:lnSpc>
                <a:spcPct val="150000"/>
              </a:lnSpc>
            </a:pP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Instituto Superior Tecnológico Público "Argentina" debe crear un espacio colaborativo que ayuda a la creatividad y coworking entre estudiantes. </a:t>
            </a:r>
            <a:endParaRPr kumimoji="0" lang="es-PE" alt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PE" altLang="es-P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Áreas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modulares adaptables a diferentes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actividades.</a:t>
            </a:r>
          </a:p>
          <a:p>
            <a:pPr lvl="0">
              <a:lnSpc>
                <a:spcPct val="150000"/>
              </a:lnSpc>
            </a:pPr>
            <a:r>
              <a:rPr lang="es-PE" altLang="es-PE" b="1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ecnología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de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punta.</a:t>
            </a:r>
          </a:p>
          <a:p>
            <a:pPr lvl="0">
              <a:lnSpc>
                <a:spcPct val="150000"/>
              </a:lnSpc>
            </a:pPr>
            <a:r>
              <a:rPr lang="es-PE" altLang="es-PE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D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ecoración temática,</a:t>
            </a:r>
            <a:r>
              <a:rPr kumimoji="0" lang="es-PE" altLang="es-PE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inspiradora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y 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relajante</a:t>
            </a:r>
            <a:r>
              <a:rPr kumimoji="0" lang="es-PE" alt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s-E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ES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Finalidad:</a:t>
            </a:r>
          </a:p>
          <a:p>
            <a:pPr lvl="0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Fomentan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intercambio de ideas y experiencias entre los estudiantes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50000"/>
              </a:lnSpc>
            </a:pPr>
            <a:r>
              <a:rPr lang="es-ES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Mentoría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Panelistas.</a:t>
            </a:r>
          </a:p>
          <a:p>
            <a:pPr lvl="0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sobre temas especializados. </a:t>
            </a:r>
          </a:p>
          <a:p>
            <a:pPr lvl="0">
              <a:lnSpc>
                <a:spcPct val="150000"/>
              </a:lnSpc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Ronda de negocios.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9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2733" y="1404901"/>
            <a:ext cx="10912026" cy="2221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PENDIENTES:</a:t>
            </a:r>
          </a:p>
          <a:p>
            <a:endParaRPr lang="es-E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con los docentes que tienen cursos de Investigación.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los contenidos y las rúbricas de los sílabos de las Unidades Didáctica de Investigación.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académico para dictar la U.D. relacionada a investigación.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40806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8251" y="267127"/>
            <a:ext cx="97465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BASES NORMATIVAS: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Ley N° 28044, Ley General de Educación.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Ley N° 30512, Ley de Institutos y Escuelas de Educación Superior y de la Carrera Pública de sus Docentes.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Decreto de Urgencia Nº 017-2020, Decreto de Urgencia que establece medidas para el fortalecimiento de la gestión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y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Licenciamiento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los institutos y escuelas de educación superior, en el marco de la Ley Nº 30512.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Decreto Supremo N° 011-2012-ED, que aprueba el Reglamento de la Ley N° 28044, Ley General de Educación.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Decreto Supremo N° 010-2017-MINEDU, que aprueba el Reglamento de la Ley N° 30512.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Decreto Supremo N° 004-2019-JUS, que aprueba el Texto Único Ordenado de la Ley N° 27444, Ley del 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	Procedimiento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Administrativo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General.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Decreto Supremo N° 015-2004-VIVIENDA, que aprueba el Reglamento Nacional de Edificaciones.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. Resolución Viceministerial Nº 049-2022-MINEDU, que actualiza los “Lineamientos Académicos Generales para los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Institutos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Educación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Superior y las Escuelas de Educación Superior Tecnológica” y aprueba el “Catálogo 	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Nacional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la Oferta Formativa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la Educación Superior Tecnológica y Técnico – Productiva”.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3.9. Resolución de Secretaría General N° 239-2018-MINEDU, que aprueba la “Norma Técnica de Criterios Generales de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Diseño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para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Infraestructura Educativa”.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3.10. Resolución Viceministerial N° 283-2019-MINEDU, que aprueba la norma técnica denominada “Criterios de Diseño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para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Ambientes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los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Institutos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Tecnológicos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Excelencia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3.11. Resolución Ministerial N° 446-2020-MINEDU, que aprueba las “Disposiciones que regulan el cese de actividades de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las Instituciones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Educación Superior Tecnológica”.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3.12. Resolución Viceministerial N° 140-2021-MINEDU, que aprueba la Norma Técnica denominada “Criterios de Diseño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para Institutos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y Escuelas de Educación Superior Tecnológica”.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3.13. Resolución Viceministerial N° 064-2019-MINEDU, que aprueba las “Disposiciones que definen, estructuran y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organizan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proceso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optimización de la oferta educativa de la Educación Superior Tecnológica Pública”. 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3.14. Resolución Viceministerial N° 103-2022-MINEDU, que aprueba las “Condiciones Básicas de Calidad para los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Institutos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Educación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</a:rPr>
              <a:t>Superior y las Escuelas de Educación Superior Tecnológica”. 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69313" y="2554371"/>
            <a:ext cx="8905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9600" b="1" i="1" dirty="0">
                <a:solidFill>
                  <a:srgbClr val="002060"/>
                </a:solidFill>
                <a:latin typeface="Broadway" panose="04040905080B02020502" pitchFamily="82" charset="0"/>
                <a:ea typeface="+mj-ea"/>
                <a:cs typeface="+mj-cs"/>
              </a:rPr>
              <a:t>¡</a:t>
            </a:r>
            <a:r>
              <a:rPr lang="es-PE" sz="9600" b="1" i="1" dirty="0" smtClean="0">
                <a:solidFill>
                  <a:srgbClr val="002060"/>
                </a:solidFill>
                <a:latin typeface="Broadway" panose="04040905080B02020502" pitchFamily="82" charset="0"/>
                <a:ea typeface="+mj-ea"/>
                <a:cs typeface="+mj-cs"/>
              </a:rPr>
              <a:t>GRACIAS!</a:t>
            </a:r>
            <a:endParaRPr lang="es-PE" sz="9600" i="1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1" y="0"/>
            <a:ext cx="884825" cy="84871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49356" y="692348"/>
            <a:ext cx="8870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OBJETIVO:</a:t>
            </a:r>
          </a:p>
          <a:p>
            <a:pPr algn="just"/>
            <a:endParaRPr lang="es-ES" sz="3600" dirty="0" smtClean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just"/>
            <a:r>
              <a:rPr lang="es-E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Dar a conocer las Políticas  que permitan la realización y promuevan los Trabajos de Investigación y los Proyectos de Innovación en la comunidad educativa del Instituto Superior Tecnológico Público “Argentina” de acuerdo a los indicadores de las Condiciones Básicas de Calidad con fines de Licenciamiento.     </a:t>
            </a:r>
            <a:endParaRPr lang="es-P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5908" y="404760"/>
            <a:ext cx="7237907" cy="542483"/>
          </a:xfrm>
        </p:spPr>
        <p:txBody>
          <a:bodyPr>
            <a:noAutofit/>
          </a:bodyPr>
          <a:lstStyle/>
          <a:p>
            <a:pPr algn="ctr"/>
            <a:r>
              <a:rPr lang="es-PE" sz="3200" b="1" dirty="0" smtClean="0"/>
              <a:t>REGLAMENTO DE LA LEY 30512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31" t="2823" r="77904" b="1"/>
          <a:stretch>
            <a:fillRect/>
          </a:stretch>
        </p:blipFill>
        <p:spPr>
          <a:xfrm>
            <a:off x="809898" y="135588"/>
            <a:ext cx="1227908" cy="1162219"/>
          </a:xfrm>
          <a:prstGeom prst="ellipse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11233" y="3243836"/>
            <a:ext cx="100975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CAPÍTULO IX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INVESTIGACIÓN APLICADA E INNOVACIÓN</a:t>
            </a: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49. Investigación aplicada e innovación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49.1. La EES desarrolla investigación aplicada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innovación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como funciones esenciales de su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pedagógica e institucional que posibilite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conocimiento para la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del proceso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formativo y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</a:t>
            </a:r>
            <a:r>
              <a:rPr lang="es-E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según corresponda.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50. Investigación aplicada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entiende por investigación aplicada a la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o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conocimientos tecnológicos y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pedagógicos con 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directa en el sector productivo y educativo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corresponda.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51. Innovación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innovación consiste en un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 sistemático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enfocado en la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significativa de un</a:t>
            </a:r>
          </a:p>
          <a:p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proceso, producto o servicio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que responde a un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una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o una oportunidad del sector productivo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educativo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 institución educativa y la sociedad.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11234" y="1528353"/>
            <a:ext cx="10097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19. Evaluación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19.1. La evaluación es un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integral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y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sistemático que permite identificar el nivel de</a:t>
            </a:r>
          </a:p>
          <a:p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del estudiante en relación a las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que 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lograr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La evaluación está basada en </a:t>
            </a:r>
            <a:r>
              <a:rPr lang="es-E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que valoran el dominio de 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propias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del quehacer profesional. Tiene una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finalidad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1" y="0"/>
            <a:ext cx="884825" cy="84871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63893" y="424355"/>
            <a:ext cx="10317823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000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INSTRUMENTOS DE GESTIÓN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REGLAMENTO DE INVESTIGACIÓN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Políticas de la Investigación Aplicada e Innovación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Estrategias para realizar y fomentar el desarrollo de la Investigación Aplicada e Innovación.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Las líneas de Investigación Aplicada e Innovación.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 smtClean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REGLAMENTO DE LA PROPIEDAD INTELECTUAL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egular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producción intelectual que realice el personal docente, investigadores, estudiantes o cualquier persona que labora en el Instituto Superior Tecnológico Público “Argentina”, a quienes a su vez se les garantiza sus derechos de autor</a:t>
            </a: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Cuaderno Físico y Virtual de Registro de los títulos de los Trabajos de Investigación e Innovación, así como de los productos de creación intelectual.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Repositorio Virtual de </a:t>
            </a: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Trabajos de Investigación e Innovación, así como de los productos de creación intelectual.</a:t>
            </a:r>
            <a:endParaRPr lang="es-PE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 smtClean="0">
              <a:solidFill>
                <a:prstClr val="black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>
              <a:solidFill>
                <a:prstClr val="black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1" y="0"/>
            <a:ext cx="884825" cy="84871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34283" y="701758"/>
            <a:ext cx="9657707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000" u="sng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INSTRUMENTOS DE GESTIÓN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dirty="0" smtClean="0">
              <a:solidFill>
                <a:prstClr val="black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CÓDIGO DE ÉTICA PARA LA INVESTIGACIÓN E INNOVACIÓN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PE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</a:t>
            </a:r>
            <a:r>
              <a:rPr lang="es-PE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principios éticos que guiarán a los investigadores del Instituto Superior Tecnológico Público “Argentina” en la realización de los trabajos de investigación y proyectos de innovación, teniendo en cuenta el respeto de la persona, los derechos humanos y la libertad</a:t>
            </a:r>
            <a:r>
              <a:rPr lang="es-PE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REVISTA INSTITUCIONAL DE  INVESTIGACIÓN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Para la difusión de los productos de creación intelectual.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000" b="1" dirty="0">
              <a:solidFill>
                <a:prstClr val="black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66463" y="5365838"/>
            <a:ext cx="10524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ea typeface="Arial" panose="020B0604020202020204"/>
                <a:cs typeface="Arial Black" panose="020B0A04020102020204" pitchFamily="34" charset="0"/>
              </a:rPr>
              <a:t>OJO</a:t>
            </a:r>
          </a:p>
          <a:p>
            <a:pPr lvl="0" algn="just"/>
            <a:r>
              <a:rPr lang="es-ES" sz="1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ea typeface="Arial" panose="020B0604020202020204"/>
                <a:cs typeface="Arial Black" panose="020B0A04020102020204" pitchFamily="34" charset="0"/>
              </a:rPr>
              <a:t>En </a:t>
            </a:r>
            <a:r>
              <a:rPr lang="es-E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ea typeface="Arial" panose="020B0604020202020204"/>
                <a:cs typeface="Arial Black" panose="020B0A04020102020204" pitchFamily="34" charset="0"/>
              </a:rPr>
              <a:t>el </a:t>
            </a:r>
            <a:r>
              <a:rPr lang="es-ES" sz="1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ea typeface="Arial" panose="020B0604020202020204"/>
                <a:cs typeface="Arial Black" panose="020B0A04020102020204" pitchFamily="34" charset="0"/>
              </a:rPr>
              <a:t>Plan Anual de trabajo del ISTP “A” se debe prevenir el presupuesto para implementar los trabajos de investigación e innovación. Para ello se debe establecer </a:t>
            </a:r>
            <a:r>
              <a:rPr lang="es-E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ea typeface="Arial" panose="020B0604020202020204"/>
                <a:cs typeface="Arial Black" panose="020B0A04020102020204" pitchFamily="34" charset="0"/>
              </a:rPr>
              <a:t>el mecanismo para identificar el presupuesto del Plan en la referida previsión.</a:t>
            </a:r>
          </a:p>
        </p:txBody>
      </p:sp>
    </p:spTree>
    <p:extLst>
      <p:ext uri="{BB962C8B-B14F-4D97-AF65-F5344CB8AC3E}">
        <p14:creationId xmlns:p14="http://schemas.microsoft.com/office/powerpoint/2010/main" val="18957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417" t="17315" r="15944" b="6080"/>
          <a:stretch/>
        </p:blipFill>
        <p:spPr>
          <a:xfrm>
            <a:off x="667819" y="92468"/>
            <a:ext cx="11424863" cy="64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9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10599" t="7170" r="5959" b="4417"/>
          <a:stretch>
            <a:fillRect/>
          </a:stretch>
        </p:blipFill>
        <p:spPr>
          <a:xfrm>
            <a:off x="1016635" y="434340"/>
            <a:ext cx="10431780" cy="6240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031" t="18818" r="36268" b="16329"/>
          <a:stretch/>
        </p:blipFill>
        <p:spPr>
          <a:xfrm>
            <a:off x="3575407" y="441789"/>
            <a:ext cx="5876818" cy="6030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075" t="17652" r="35928" b="9661"/>
          <a:stretch/>
        </p:blipFill>
        <p:spPr>
          <a:xfrm>
            <a:off x="3359649" y="349321"/>
            <a:ext cx="5599416" cy="614394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1428</TotalTime>
  <Words>826</Words>
  <Application>Microsoft Office PowerPoint</Application>
  <PresentationFormat>Panorámica</PresentationFormat>
  <Paragraphs>85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SimSun</vt:lpstr>
      <vt:lpstr>Arial</vt:lpstr>
      <vt:lpstr>Arial Black</vt:lpstr>
      <vt:lpstr>Broadway</vt:lpstr>
      <vt:lpstr>Calibri</vt:lpstr>
      <vt:lpstr>Century Gothic</vt:lpstr>
      <vt:lpstr>MS Mincho</vt:lpstr>
      <vt:lpstr>Times New Roman</vt:lpstr>
      <vt:lpstr>Wingdings</vt:lpstr>
      <vt:lpstr>Wingdings 3</vt:lpstr>
      <vt:lpstr>Espiral</vt:lpstr>
      <vt:lpstr>UNIDAD DE INVESTIGACIÓN DEL IESTP “ARGENTINA” 2024</vt:lpstr>
      <vt:lpstr>Presentación de PowerPoint</vt:lpstr>
      <vt:lpstr>REGLAMENTO DE LA LEY 30512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ORGANIGRAMA DE LA UNIDAD DE INVESTIGACIÓN APLICADA E INNOVACIÓN TECNOLÓGICA Y CIENTÍFICA DEL IESTP “ARGENTINA”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INVESTIGACIÓN E INNOVACIÓN TECNOLÓGICA CIENTÍFICA DEL IESTP “A” 2019</dc:title>
  <dc:creator>George</dc:creator>
  <cp:lastModifiedBy>DOCENTE</cp:lastModifiedBy>
  <cp:revision>77</cp:revision>
  <cp:lastPrinted>2024-11-05T20:41:02Z</cp:lastPrinted>
  <dcterms:created xsi:type="dcterms:W3CDTF">2019-10-29T05:52:00Z</dcterms:created>
  <dcterms:modified xsi:type="dcterms:W3CDTF">2024-11-06T17:44:54Z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F50712C6E25E451D97B2C855668AE311_12</vt:lpwstr>
  </property>
  <property fmtid="{D5CDD505-2E9C-101B-9397-08002B2CF9AE}" pid="3" name="KSOProductBuildVer">
    <vt:lpwstr>3082-12.2.0.17153</vt:lpwstr>
  </property>
</Properties>
</file>